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14.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765" r:id="rId30"/>
    <p:sldId id="711" r:id="rId31"/>
    <p:sldId id="712" r:id="rId32"/>
    <p:sldId id="713" r:id="rId33"/>
    <p:sldId id="722" r:id="rId34"/>
    <p:sldId id="617" r:id="rId35"/>
    <p:sldId id="746" r:id="rId36"/>
    <p:sldId id="744" r:id="rId37"/>
    <p:sldId id="799" r:id="rId38"/>
    <p:sldId id="810" r:id="rId39"/>
    <p:sldId id="819" r:id="rId40"/>
    <p:sldId id="315" r:id="rId41"/>
    <p:sldId id="408" r:id="rId42"/>
    <p:sldId id="716" r:id="rId43"/>
    <p:sldId id="723" r:id="rId44"/>
    <p:sldId id="714" r:id="rId45"/>
    <p:sldId id="715" r:id="rId46"/>
    <p:sldId id="728" r:id="rId47"/>
    <p:sldId id="346" r:id="rId48"/>
    <p:sldId id="489" r:id="rId49"/>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p:scale>
          <a:sx n="100" d="100"/>
          <a:sy n="100" d="100"/>
        </p:scale>
        <p:origin x="-216" y="-86"/>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5/9/2014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5/9/2014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46</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47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48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30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34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40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41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42</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43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Friday, May 09,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Friday, May 09,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Friday, May 09,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Friday, May 09,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Friday, May 09,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Friday, May 09,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Friday, May 09,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Friday, May 09,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Friday, May 09,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Friday, May 09,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Friday, May 09,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t>Extended 30 days on 14 March 2014</a:t>
            </a:r>
          </a:p>
          <a:p>
            <a:pPr lvl="2" eaLnBrk="1" hangingPunct="1">
              <a:lnSpc>
                <a:spcPct val="80000"/>
              </a:lnSpc>
            </a:pPr>
            <a:r>
              <a:rPr lang="en-US" sz="1000" dirty="0" smtClean="0"/>
              <a:t>Extended 30 days on 14 April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solidFill>
                  <a:srgbClr val="FF0000"/>
                </a:solidFill>
                <a:latin typeface="Calibri" panose="020F0502020204030204" pitchFamily="34" charset="0"/>
              </a:rPr>
              <a:t>Conducted daily berm inspections.</a:t>
            </a:r>
          </a:p>
          <a:p>
            <a:pPr marL="171450" indent="-171450">
              <a:buFontTx/>
              <a:buChar char="-"/>
            </a:pPr>
            <a:r>
              <a:rPr lang="en-US" sz="1000" dirty="0">
                <a:solidFill>
                  <a:srgbClr val="FF0000"/>
                </a:solidFill>
                <a:latin typeface="Calibri" panose="020F0502020204030204" pitchFamily="34" charset="0"/>
              </a:rPr>
              <a:t>Monthly Bubble site inspections  (</a:t>
            </a:r>
            <a:r>
              <a:rPr lang="en-US" sz="1000" dirty="0" smtClean="0">
                <a:solidFill>
                  <a:srgbClr val="FF0000"/>
                </a:solidFill>
                <a:latin typeface="Calibri" panose="020F0502020204030204" pitchFamily="34" charset="0"/>
              </a:rPr>
              <a:t>5/6)</a:t>
            </a:r>
          </a:p>
          <a:p>
            <a:pPr marL="17145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indent="-171450">
              <a:buFontTx/>
              <a:buChar char="-"/>
            </a:pPr>
            <a:r>
              <a:rPr lang="en-US" sz="1000" dirty="0" smtClean="0">
                <a:solidFill>
                  <a:srgbClr val="FF0000"/>
                </a:solidFill>
                <a:latin typeface="Calibri" panose="020F0502020204030204" pitchFamily="34" charset="0"/>
              </a:rPr>
              <a:t>Cleared </a:t>
            </a:r>
            <a:r>
              <a:rPr lang="en-US" sz="1000" dirty="0">
                <a:solidFill>
                  <a:srgbClr val="FF0000"/>
                </a:solidFill>
                <a:latin typeface="Calibri" panose="020F0502020204030204" pitchFamily="34" charset="0"/>
              </a:rPr>
              <a:t>grass around various flare, </a:t>
            </a:r>
            <a:r>
              <a:rPr lang="en-US" sz="1000" dirty="0" err="1">
                <a:solidFill>
                  <a:srgbClr val="FF0000"/>
                </a:solidFill>
                <a:latin typeface="Calibri" panose="020F0502020204030204" pitchFamily="34" charset="0"/>
              </a:rPr>
              <a:t>geoprobe</a:t>
            </a:r>
            <a:r>
              <a:rPr lang="en-US" sz="1000" dirty="0">
                <a:solidFill>
                  <a:srgbClr val="FF0000"/>
                </a:solidFill>
                <a:latin typeface="Calibri" panose="020F0502020204030204" pitchFamily="34" charset="0"/>
              </a:rPr>
              <a:t> , and ORWs (5/5 and </a:t>
            </a:r>
            <a:r>
              <a:rPr lang="en-US" sz="1000" dirty="0" smtClean="0">
                <a:solidFill>
                  <a:srgbClr val="FF0000"/>
                </a:solidFill>
                <a:latin typeface="Calibri" panose="020F0502020204030204" pitchFamily="34" charset="0"/>
              </a:rPr>
              <a:t>5/6)</a:t>
            </a:r>
          </a:p>
          <a:p>
            <a:pPr marL="17145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and maintenance of continuous dewatering of ORWs 4, 15, 48, and 54. (5/5) </a:t>
            </a:r>
            <a:endParaRPr lang="en-US" sz="1000" dirty="0" smtClean="0">
              <a:solidFill>
                <a:srgbClr val="FF0000"/>
              </a:solidFill>
              <a:latin typeface="Calibri" panose="020F0502020204030204" pitchFamily="34" charset="0"/>
            </a:endParaRPr>
          </a:p>
          <a:p>
            <a:pPr marL="171450" indent="-171450">
              <a:buFontTx/>
              <a:buChar char="-"/>
            </a:pPr>
            <a:r>
              <a:rPr lang="en-US" sz="1000" dirty="0" smtClean="0">
                <a:solidFill>
                  <a:srgbClr val="FF0000"/>
                </a:solidFill>
                <a:latin typeface="Calibri" panose="020F0502020204030204" pitchFamily="34" charset="0"/>
              </a:rPr>
              <a:t>Troubleshoot </a:t>
            </a:r>
            <a:r>
              <a:rPr lang="en-US" sz="1000" dirty="0">
                <a:solidFill>
                  <a:srgbClr val="FF0000"/>
                </a:solidFill>
                <a:latin typeface="Calibri" panose="020F0502020204030204" pitchFamily="34" charset="0"/>
              </a:rPr>
              <a:t>problem with thermocouple on ORW flare 4 (</a:t>
            </a:r>
            <a:r>
              <a:rPr lang="en-US" sz="1000" dirty="0" smtClean="0">
                <a:solidFill>
                  <a:srgbClr val="FF0000"/>
                </a:solidFill>
                <a:latin typeface="Calibri" panose="020F0502020204030204" pitchFamily="34" charset="0"/>
              </a:rPr>
              <a:t>5/5)</a:t>
            </a:r>
          </a:p>
          <a:p>
            <a:pPr marL="171450" indent="-171450">
              <a:buFontTx/>
              <a:buChar char="-"/>
            </a:pPr>
            <a:r>
              <a:rPr lang="en-US" sz="1000" dirty="0" smtClean="0">
                <a:solidFill>
                  <a:srgbClr val="FF0000"/>
                </a:solidFill>
                <a:latin typeface="Calibri" panose="020F0502020204030204" pitchFamily="34" charset="0"/>
              </a:rPr>
              <a:t>Bucket </a:t>
            </a:r>
            <a:r>
              <a:rPr lang="en-US" sz="1000" dirty="0">
                <a:solidFill>
                  <a:srgbClr val="FF0000"/>
                </a:solidFill>
                <a:latin typeface="Calibri" panose="020F0502020204030204" pitchFamily="34" charset="0"/>
              </a:rPr>
              <a:t>tests were done at the discharge points of ORWs 15, 48 and 54 (</a:t>
            </a:r>
            <a:r>
              <a:rPr lang="en-US" sz="1000" dirty="0" smtClean="0">
                <a:solidFill>
                  <a:srgbClr val="FF0000"/>
                </a:solidFill>
                <a:latin typeface="Calibri" panose="020F0502020204030204" pitchFamily="34" charset="0"/>
              </a:rPr>
              <a:t>5/5)</a:t>
            </a:r>
          </a:p>
          <a:p>
            <a:pPr marL="171450" indent="-171450">
              <a:buFontTx/>
              <a:buChar char="-"/>
            </a:pPr>
            <a:r>
              <a:rPr lang="en-US" sz="1000" dirty="0" smtClean="0">
                <a:solidFill>
                  <a:srgbClr val="FF0000"/>
                </a:solidFill>
                <a:latin typeface="Calibri" panose="020F0502020204030204" pitchFamily="34" charset="0"/>
              </a:rPr>
              <a:t>AAI </a:t>
            </a:r>
            <a:r>
              <a:rPr lang="en-US" sz="1000" dirty="0">
                <a:solidFill>
                  <a:srgbClr val="FF0000"/>
                </a:solidFill>
                <a:latin typeface="Calibri" panose="020F0502020204030204" pitchFamily="34" charset="0"/>
              </a:rPr>
              <a:t>assembled new grout hoses and tubing sets in preparation to push CPT 129 (</a:t>
            </a:r>
            <a:r>
              <a:rPr lang="en-US" sz="1000" dirty="0" smtClean="0">
                <a:solidFill>
                  <a:srgbClr val="FF0000"/>
                </a:solidFill>
                <a:latin typeface="Calibri" panose="020F0502020204030204" pitchFamily="34" charset="0"/>
              </a:rPr>
              <a:t>5/5)</a:t>
            </a:r>
          </a:p>
          <a:p>
            <a:pPr marL="171450" indent="-171450">
              <a:buFontTx/>
              <a:buChar char="-"/>
            </a:pPr>
            <a:r>
              <a:rPr lang="en-US" sz="1000" dirty="0" smtClean="0">
                <a:solidFill>
                  <a:srgbClr val="FF0000"/>
                </a:solidFill>
                <a:latin typeface="Calibri" panose="020F0502020204030204" pitchFamily="34" charset="0"/>
              </a:rPr>
              <a:t>Started </a:t>
            </a:r>
            <a:r>
              <a:rPr lang="en-US" sz="1000" dirty="0">
                <a:solidFill>
                  <a:srgbClr val="FF0000"/>
                </a:solidFill>
                <a:latin typeface="Calibri" panose="020F0502020204030204" pitchFamily="34" charset="0"/>
              </a:rPr>
              <a:t>work on OXY 2 (</a:t>
            </a:r>
            <a:r>
              <a:rPr lang="en-US" sz="1000" dirty="0" smtClean="0">
                <a:solidFill>
                  <a:srgbClr val="FF0000"/>
                </a:solidFill>
                <a:latin typeface="Calibri" panose="020F0502020204030204" pitchFamily="34" charset="0"/>
              </a:rPr>
              <a:t>5/6)</a:t>
            </a:r>
          </a:p>
          <a:p>
            <a:pPr marL="171450" indent="-171450">
              <a:buFontTx/>
              <a:buChar char="-"/>
            </a:pPr>
            <a:r>
              <a:rPr lang="en-US" sz="1000" dirty="0" smtClean="0">
                <a:solidFill>
                  <a:srgbClr val="FF0000"/>
                </a:solidFill>
                <a:latin typeface="Calibri" panose="020F0502020204030204" pitchFamily="34" charset="0"/>
              </a:rPr>
              <a:t>Removed </a:t>
            </a:r>
            <a:r>
              <a:rPr lang="en-US" sz="1000" dirty="0">
                <a:solidFill>
                  <a:srgbClr val="FF0000"/>
                </a:solidFill>
                <a:latin typeface="Calibri" panose="020F0502020204030204" pitchFamily="34" charset="0"/>
              </a:rPr>
              <a:t>QED AP2 pump at ORW 4 and replace it with a rebuilt pump and returned it to normal operating status. (</a:t>
            </a:r>
            <a:r>
              <a:rPr lang="en-US" sz="1000" dirty="0" smtClean="0">
                <a:solidFill>
                  <a:srgbClr val="FF0000"/>
                </a:solidFill>
                <a:latin typeface="Calibri" panose="020F0502020204030204" pitchFamily="34" charset="0"/>
              </a:rPr>
              <a:t>5/6)</a:t>
            </a:r>
          </a:p>
          <a:p>
            <a:pPr marL="171450" indent="-171450">
              <a:buFontTx/>
              <a:buChar char="-"/>
            </a:pPr>
            <a:r>
              <a:rPr lang="en-US" sz="1000" dirty="0" smtClean="0">
                <a:solidFill>
                  <a:srgbClr val="FF0000"/>
                </a:solidFill>
                <a:latin typeface="Calibri" panose="020F0502020204030204" pitchFamily="34" charset="0"/>
              </a:rPr>
              <a:t>Pushed </a:t>
            </a:r>
            <a:r>
              <a:rPr lang="en-US" sz="1000" dirty="0">
                <a:solidFill>
                  <a:srgbClr val="FF0000"/>
                </a:solidFill>
                <a:latin typeface="Calibri" panose="020F0502020204030204" pitchFamily="34" charset="0"/>
              </a:rPr>
              <a:t>cone at CPT 129 to refusal at 112.5ft </a:t>
            </a:r>
            <a:r>
              <a:rPr lang="en-US" sz="1000" dirty="0" err="1">
                <a:solidFill>
                  <a:srgbClr val="FF0000"/>
                </a:solidFill>
                <a:latin typeface="Calibri" panose="020F0502020204030204" pitchFamily="34" charset="0"/>
              </a:rPr>
              <a:t>bgs</a:t>
            </a:r>
            <a:r>
              <a:rPr lang="en-US" sz="1000" dirty="0">
                <a:solidFill>
                  <a:srgbClr val="FF0000"/>
                </a:solidFill>
                <a:latin typeface="Calibri" panose="020F0502020204030204" pitchFamily="34" charset="0"/>
              </a:rPr>
              <a:t> then the bore was grouted to surface (5/6</a:t>
            </a:r>
            <a:r>
              <a:rPr lang="en-US" sz="1000" dirty="0" smtClean="0">
                <a:solidFill>
                  <a:srgbClr val="FF0000"/>
                </a:solidFill>
                <a:latin typeface="Calibri" panose="020F0502020204030204" pitchFamily="34" charset="0"/>
              </a:rPr>
              <a:t>)</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3/6/14, 3/7/14, 3/11/14, 3/13-14/14, 3/18/14, 3/20-21/14, 3/25/14, 3/27/14, 3/28/14, 4/1/14-4/2/14, 4/4/14, 4/8-9/14, 4/11/14, 4/15/14-4/16/14, 4/22/14-4/23/14 and 4/25/14  (</a:t>
            </a:r>
            <a:r>
              <a:rPr lang="en-US" sz="1200" dirty="0" err="1"/>
              <a:t>MultiRAE</a:t>
            </a:r>
            <a:r>
              <a:rPr lang="en-US" sz="1200" dirty="0"/>
              <a:t>) and 3/13-18/14 and 4/10-15/14 (MAML). SEET will issue a letter to the parish in reference to these findings once the review of the data has been completed.</a:t>
            </a:r>
          </a:p>
          <a:p>
            <a:pPr lvl="3"/>
            <a:r>
              <a:rPr lang="en-US" sz="1200" dirty="0"/>
              <a:t>SEET has received and is analyzing sample results for air at bubble sites collected 3/6/14, 3/13/14, 3/20/14, 3/27/14, 4/2/14, 4/9/14, 4/16/14, and 4/23/2014(</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7 May</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04998996"/>
              </p:ext>
            </p:extLst>
          </p:nvPr>
        </p:nvGraphicFramePr>
        <p:xfrm>
          <a:off x="76202" y="1444891"/>
          <a:ext cx="8991596" cy="4826259"/>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6865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314">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Well Operational Status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64.88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64.70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choke increased to 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the site </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33</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07 May</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37</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09,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38</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09,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39</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09, 2014</a:t>
            </a:fld>
            <a:endParaRPr lang="en-US"/>
          </a:p>
        </p:txBody>
      </p:sp>
      <p:sp>
        <p:nvSpPr>
          <p:cNvPr id="9" name="Rectangle 8"/>
          <p:cNvSpPr/>
          <p:nvPr/>
        </p:nvSpPr>
        <p:spPr>
          <a:xfrm>
            <a:off x="152400" y="1811179"/>
            <a:ext cx="8763000" cy="363176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solidFill>
                  <a:srgbClr val="FF0000"/>
                </a:solidFill>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solidFill>
                  <a:srgbClr val="FF0000"/>
                </a:solidFill>
                <a:latin typeface="Calibri" panose="020F0502020204030204" pitchFamily="34" charset="0"/>
              </a:rPr>
              <a:t>. (5/7/14)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7 May</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96819500"/>
              </p:ext>
            </p:extLst>
          </p:nvPr>
        </p:nvGraphicFramePr>
        <p:xfrm>
          <a:off x="76200" y="1371600"/>
          <a:ext cx="8991596" cy="4944780"/>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ORW-21</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shut in</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5/6/2014</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1:00pm</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shut in no flow/ pressure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Well tree valve closed 100% and locked 11-20-2013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77.54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(7 - 9 May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(7 - 9 May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154436"/>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a:t>
            </a:r>
            <a:r>
              <a:rPr lang="en-US" sz="1000" dirty="0" smtClean="0">
                <a:latin typeface="Calibri" pitchFamily="34" charset="0"/>
              </a:rPr>
              <a:t>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Perform CPT at ORW 14</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CPT at ORW 15</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CPT at ORW 37</a:t>
            </a:r>
          </a:p>
          <a:p>
            <a:pPr lvl="1">
              <a:buFont typeface="Arial" pitchFamily="34" charset="0"/>
              <a:buChar char="•"/>
            </a:pPr>
            <a:r>
              <a:rPr lang="en-US" sz="1000" dirty="0" smtClean="0">
                <a:solidFill>
                  <a:srgbClr val="FF0000"/>
                </a:solidFill>
                <a:latin typeface="Calibri" panose="020F0502020204030204" pitchFamily="34" charset="0"/>
              </a:rPr>
              <a:t> Continue </a:t>
            </a:r>
            <a:r>
              <a:rPr lang="en-US" sz="1000" dirty="0" err="1" smtClean="0">
                <a:solidFill>
                  <a:srgbClr val="FF0000"/>
                </a:solidFill>
                <a:latin typeface="Calibri" panose="020F0502020204030204" pitchFamily="34" charset="0"/>
              </a:rPr>
              <a:t>workover</a:t>
            </a:r>
            <a:r>
              <a:rPr lang="en-US" sz="1000" dirty="0" smtClean="0">
                <a:solidFill>
                  <a:srgbClr val="FF0000"/>
                </a:solidFill>
                <a:latin typeface="Calibri" panose="020F0502020204030204" pitchFamily="34" charset="0"/>
              </a:rPr>
              <a:t> on Oxy 2</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p>
          <a:p>
            <a:pPr lvl="1" eaLnBrk="1" hangingPunct="1">
              <a:buFont typeface="Arial" pitchFamily="34" charset="0"/>
              <a:buChar char="•"/>
              <a:defRPr/>
            </a:pPr>
            <a:r>
              <a:rPr lang="en-US" sz="1400" dirty="0" smtClean="0">
                <a:solidFill>
                  <a:srgbClr val="FF0000"/>
                </a:solidFill>
              </a:rPr>
              <a:t>MAML returning to site 5/8/14</a:t>
            </a:r>
          </a:p>
          <a:p>
            <a:pPr lvl="1" eaLnBrk="1" hangingPunct="1">
              <a:buFontTx/>
              <a:buNone/>
              <a:defRPr/>
            </a:pP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43</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(7 - 9 May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44</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(7 - 9 May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45</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(7 - 9 May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46</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(7 - 9 May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a:p>
            <a:pPr lvl="1">
              <a:buFont typeface="Arial" pitchFamily="34" charset="0"/>
              <a:buChar char="•"/>
            </a:pPr>
            <a:r>
              <a:rPr lang="en-US" sz="1000" dirty="0">
                <a:latin typeface="Calibri" panose="020F0502020204030204" pitchFamily="34" charset="0"/>
              </a:rPr>
              <a:t>Profile of LA70 and LA69 made 17 April 2014; results to follow at a later </a:t>
            </a:r>
            <a:r>
              <a:rPr lang="en-US" sz="1000" dirty="0" smtClean="0">
                <a:latin typeface="Calibri" panose="020F0502020204030204" pitchFamily="34" charset="0"/>
              </a:rPr>
              <a:t>date</a:t>
            </a:r>
            <a:endParaRPr lang="en-US" sz="1000" dirty="0">
              <a:latin typeface="Calibri" panose="020F0502020204030204" pitchFamily="34" charset="0"/>
            </a:endParaRP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(7 - 9 May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7 May</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869825230"/>
              </p:ext>
            </p:extLst>
          </p:nvPr>
        </p:nvGraphicFramePr>
        <p:xfrm>
          <a:off x="76200" y="1681332"/>
          <a:ext cx="8991596" cy="2966868"/>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ORW-46</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5/6/2014</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5/6/2014</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12:00Pm</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24</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636.38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634.92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24</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12.46</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1046.63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1041.27</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0.80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505.16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504.35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1310.65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1305.86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248.48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248.10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85.86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85.79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choke increased to 1</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44.77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9.80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1327.08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1317.28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1165.15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1150.16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choke increased to 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413.51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14.93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73">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7 May</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483432456"/>
              </p:ext>
            </p:extLst>
          </p:nvPr>
        </p:nvGraphicFramePr>
        <p:xfrm>
          <a:off x="76199" y="1375410"/>
          <a:ext cx="8972552" cy="2811780"/>
        </p:xfrm>
        <a:graphic>
          <a:graphicData uri="http://schemas.openxmlformats.org/drawingml/2006/table">
            <a:tbl>
              <a:tblPr>
                <a:tableStyleId>{5C22544A-7EE6-4342-B048-85BDC9FD1C3A}</a:tableStyleId>
              </a:tblPr>
              <a:tblGrid>
                <a:gridCol w="2217154"/>
                <a:gridCol w="1405519"/>
                <a:gridCol w="1405519"/>
                <a:gridCol w="2063736"/>
                <a:gridCol w="1880624"/>
              </a:tblGrid>
              <a:tr h="148590">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latin typeface="Calibri" panose="020F0502020204030204" pitchFamily="34" charset="0"/>
                        </a:rPr>
                        <a:t> Notes</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991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TIMCO is Working on well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Opened to atmosphere 3/21 9:39 AM  - Closed 3-24 9:39 AM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550">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986995137"/>
              </p:ext>
            </p:extLst>
          </p:nvPr>
        </p:nvGraphicFramePr>
        <p:xfrm>
          <a:off x="76200" y="44138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12pm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09,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900B77-ACF2-42AD-A482-F7CDFA8EA226}"/>
</file>

<file path=customXml/itemProps2.xml><?xml version="1.0" encoding="utf-8"?>
<ds:datastoreItem xmlns:ds="http://schemas.openxmlformats.org/officeDocument/2006/customXml" ds:itemID="{900B26C3-7544-4F8E-B36A-56D5E5BA4C58}"/>
</file>

<file path=customXml/itemProps3.xml><?xml version="1.0" encoding="utf-8"?>
<ds:datastoreItem xmlns:ds="http://schemas.openxmlformats.org/officeDocument/2006/customXml" ds:itemID="{3D1E2968-AC5B-458E-BA2F-14288160F65C}"/>
</file>

<file path=docProps/app.xml><?xml version="1.0" encoding="utf-8"?>
<Properties xmlns="http://schemas.openxmlformats.org/officeDocument/2006/extended-properties" xmlns:vt="http://schemas.openxmlformats.org/officeDocument/2006/docPropsVTypes">
  <TotalTime>39633</TotalTime>
  <Words>12389</Words>
  <Application>Microsoft Office PowerPoint</Application>
  <PresentationFormat>On-screen Show (4:3)</PresentationFormat>
  <Paragraphs>2132</Paragraphs>
  <Slides>48</Slides>
  <Notes>12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Assumption Parish      Scientific Situation Summary</vt:lpstr>
      <vt:lpstr>Next  Operational Period (7 - 9 May 14) Incident Action Plan</vt:lpstr>
      <vt:lpstr>PowerPoint Presentation</vt:lpstr>
      <vt:lpstr>PowerPoint Presentation</vt:lpstr>
      <vt:lpstr>Next  Operational Period (7 - 9 May 14) Incident Action Plan</vt:lpstr>
      <vt:lpstr>Next  Operational Period (7 - 9 May 14) Incident Action Plan</vt:lpstr>
      <vt:lpstr>Next  Operational Period (7 - 9 May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2253</cp:revision>
  <cp:lastPrinted>2013-05-06T18:09:47Z</cp:lastPrinted>
  <dcterms:created xsi:type="dcterms:W3CDTF">2011-01-25T19:14:05Z</dcterms:created>
  <dcterms:modified xsi:type="dcterms:W3CDTF">2014-05-09T13:39:42Z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